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8" r:id="rId3"/>
    <p:sldId id="313" r:id="rId4"/>
    <p:sldId id="317" r:id="rId5"/>
    <p:sldId id="320" r:id="rId6"/>
    <p:sldId id="322" r:id="rId7"/>
    <p:sldId id="337" r:id="rId8"/>
    <p:sldId id="332" r:id="rId9"/>
    <p:sldId id="334" r:id="rId10"/>
    <p:sldId id="33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8B44AE92-69FC-4694-BF9E-3E85C7CE8554}">
          <p14:sldIdLst>
            <p14:sldId id="256"/>
            <p14:sldId id="338"/>
            <p14:sldId id="313"/>
            <p14:sldId id="317"/>
            <p14:sldId id="320"/>
            <p14:sldId id="322"/>
            <p14:sldId id="337"/>
            <p14:sldId id="332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291" autoAdjust="0"/>
  </p:normalViewPr>
  <p:slideViewPr>
    <p:cSldViewPr>
      <p:cViewPr>
        <p:scale>
          <a:sx n="75" d="100"/>
          <a:sy n="75" d="100"/>
        </p:scale>
        <p:origin x="115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4CEBE-CA0B-4C60-B231-7E7210D8DD35}" type="datetimeFigureOut">
              <a:rPr lang="pt-BR" smtClean="0"/>
              <a:t>15/01/2021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D33B7-1DD6-4DAF-A433-AAA300BBB9F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477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15/01/2021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728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15/01/2021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155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15/01/2021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592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862"/>
            <a:ext cx="9144000" cy="6471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551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15/01/2021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60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15/01/2021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822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15/01/2021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32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15/01/2021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83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15/01/2021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763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15/01/2021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447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15/01/2021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827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2690-FA4B-4B49-9633-0CA78AC09DC2}" type="datetimeFigureOut">
              <a:rPr lang="pt-BR" smtClean="0"/>
              <a:t>15/01/2021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097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tycontrol.ind.br/produtos/automacao-industrial/leitores-coletores-e-sistemas-de-visao/leitores-de-codigo-de-barras" TargetMode="External"/><Relationship Id="rId7" Type="http://schemas.openxmlformats.org/officeDocument/2006/relationships/hyperlink" Target="mailto:vendas@safetycontrol.ind.br" TargetMode="External"/><Relationship Id="rId2" Type="http://schemas.openxmlformats.org/officeDocument/2006/relationships/hyperlink" Target="http://www.safetycontrol.ind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fetycontrol.ind.br/produtos/solucoes-industriais/industria-40" TargetMode="External"/><Relationship Id="rId5" Type="http://schemas.openxmlformats.org/officeDocument/2006/relationships/hyperlink" Target="http://www.safetycontrol.ind.br/produtos/seguranca-de-maquinas/interface-de-seguranca" TargetMode="External"/><Relationship Id="rId4" Type="http://schemas.openxmlformats.org/officeDocument/2006/relationships/hyperlink" Target="http://www.safetycontrol.ind.br/produtos/controle-de-maquinas/controle-de-temperatur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tycontrol.ind.br/produtos/automacao-industrial/leitores-coletores-e-sistemas-de-visao/leitores-de-codigo-de-barra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3080" y="3739417"/>
            <a:ext cx="6400800" cy="17526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653" y="0"/>
            <a:ext cx="9690653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42082A6-C0E1-45B4-A1BA-2FB5DB44D3F7}"/>
              </a:ext>
            </a:extLst>
          </p:cNvPr>
          <p:cNvSpPr txBox="1">
            <a:spLocks/>
          </p:cNvSpPr>
          <p:nvPr/>
        </p:nvSpPr>
        <p:spPr>
          <a:xfrm>
            <a:off x="457200" y="2130426"/>
            <a:ext cx="7772400" cy="288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5400" dirty="0">
              <a:latin typeface="Nexa XBold" pitchFamily="50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EBC342-62BA-476E-B402-C78BA01227E6}"/>
              </a:ext>
            </a:extLst>
          </p:cNvPr>
          <p:cNvSpPr txBox="1"/>
          <p:nvPr/>
        </p:nvSpPr>
        <p:spPr>
          <a:xfrm>
            <a:off x="3437012" y="2001199"/>
            <a:ext cx="4906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atin typeface="Nexa Bold"/>
              </a:rPr>
              <a:t>Modos de leitura</a:t>
            </a:r>
          </a:p>
          <a:p>
            <a:r>
              <a:rPr lang="pt-BR" sz="2000" b="1" dirty="0" smtClean="0">
                <a:latin typeface="Nexa Bold"/>
              </a:rPr>
              <a:t>Leitores de códigos de barras 1D </a:t>
            </a:r>
            <a:endParaRPr lang="pt-BR" sz="2000" b="1" dirty="0">
              <a:latin typeface="Nexa Bold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15351"/>
          <a:stretch/>
        </p:blipFill>
        <p:spPr>
          <a:xfrm>
            <a:off x="448474" y="3256297"/>
            <a:ext cx="4464496" cy="271884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44" y="3381478"/>
            <a:ext cx="2282769" cy="228276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20006" r="8608"/>
          <a:stretch/>
        </p:blipFill>
        <p:spPr>
          <a:xfrm>
            <a:off x="7092887" y="3903511"/>
            <a:ext cx="1616179" cy="8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89CE0-7FED-4423-900A-5580E886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latin typeface="Nexa XBold" pitchFamily="50" charset="0"/>
              </a:rPr>
              <a:t>Mais Informações: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4394CC8D-456F-4BDF-AF82-76B0070BB274}"/>
              </a:ext>
            </a:extLst>
          </p:cNvPr>
          <p:cNvSpPr txBox="1">
            <a:spLocks/>
          </p:cNvSpPr>
          <p:nvPr/>
        </p:nvSpPr>
        <p:spPr>
          <a:xfrm>
            <a:off x="827584" y="1417638"/>
            <a:ext cx="7859215" cy="158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Nexa Book"/>
              </a:rPr>
              <a:t>Visite</a:t>
            </a:r>
            <a:r>
              <a:rPr lang="en-US" sz="1800" dirty="0">
                <a:latin typeface="Nexa Book"/>
              </a:rPr>
              <a:t> no Site: </a:t>
            </a:r>
            <a:r>
              <a:rPr lang="en-US" sz="1800" dirty="0">
                <a:latin typeface="Nexa Book"/>
                <a:hlinkClick r:id="rId2"/>
              </a:rPr>
              <a:t>www.safetycontrol.ind.br</a:t>
            </a:r>
            <a:endParaRPr lang="en-US" sz="1800" dirty="0">
              <a:latin typeface="Nexa Book"/>
            </a:endParaRPr>
          </a:p>
          <a:p>
            <a:pPr algn="l"/>
            <a:endParaRPr lang="en-US" sz="1800" dirty="0">
              <a:latin typeface="Nexa Book"/>
            </a:endParaRPr>
          </a:p>
          <a:p>
            <a:r>
              <a:rPr lang="en-US" sz="1800" dirty="0" err="1">
                <a:latin typeface="Nexa Book"/>
              </a:rPr>
              <a:t>Ou</a:t>
            </a:r>
            <a:r>
              <a:rPr lang="en-US" sz="1800" dirty="0">
                <a:latin typeface="Nexa Book"/>
              </a:rPr>
              <a:t> </a:t>
            </a:r>
            <a:r>
              <a:rPr lang="pt-BR" sz="1800" dirty="0">
                <a:latin typeface="Nexa Book"/>
              </a:rPr>
              <a:t>clique nas categorias</a:t>
            </a:r>
            <a:r>
              <a:rPr lang="en-US" sz="1800" dirty="0">
                <a:latin typeface="Nexa Book"/>
              </a:rPr>
              <a:t>:</a:t>
            </a:r>
          </a:p>
        </p:txBody>
      </p:sp>
      <p:sp>
        <p:nvSpPr>
          <p:cNvPr id="13" name="Paralelogramo 12">
            <a:hlinkClick r:id="rId3"/>
            <a:extLst>
              <a:ext uri="{FF2B5EF4-FFF2-40B4-BE49-F238E27FC236}">
                <a16:creationId xmlns:a16="http://schemas.microsoft.com/office/drawing/2014/main" id="{9D4EBC3C-807D-465A-8F5E-81F71CA4A958}"/>
              </a:ext>
            </a:extLst>
          </p:cNvPr>
          <p:cNvSpPr/>
          <p:nvPr/>
        </p:nvSpPr>
        <p:spPr>
          <a:xfrm>
            <a:off x="624040" y="3002200"/>
            <a:ext cx="1788989" cy="78413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/>
              <a:t>Automação Industrial</a:t>
            </a:r>
          </a:p>
        </p:txBody>
      </p:sp>
      <p:sp>
        <p:nvSpPr>
          <p:cNvPr id="15" name="Paralelogramo 14">
            <a:hlinkClick r:id="rId4"/>
            <a:extLst>
              <a:ext uri="{FF2B5EF4-FFF2-40B4-BE49-F238E27FC236}">
                <a16:creationId xmlns:a16="http://schemas.microsoft.com/office/drawing/2014/main" id="{57E5FC95-9CC7-41F2-B9F5-212D1163CE05}"/>
              </a:ext>
            </a:extLst>
          </p:cNvPr>
          <p:cNvSpPr/>
          <p:nvPr/>
        </p:nvSpPr>
        <p:spPr>
          <a:xfrm>
            <a:off x="2711124" y="3002200"/>
            <a:ext cx="1788989" cy="78413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/>
              <a:t>Controle de Máquinas</a:t>
            </a:r>
          </a:p>
        </p:txBody>
      </p:sp>
      <p:sp>
        <p:nvSpPr>
          <p:cNvPr id="16" name="Paralelogramo 15">
            <a:hlinkClick r:id="rId5"/>
            <a:extLst>
              <a:ext uri="{FF2B5EF4-FFF2-40B4-BE49-F238E27FC236}">
                <a16:creationId xmlns:a16="http://schemas.microsoft.com/office/drawing/2014/main" id="{50E754CB-D8CE-4891-9948-1ED4C53D7B8C}"/>
              </a:ext>
            </a:extLst>
          </p:cNvPr>
          <p:cNvSpPr/>
          <p:nvPr/>
        </p:nvSpPr>
        <p:spPr>
          <a:xfrm>
            <a:off x="4789432" y="3002200"/>
            <a:ext cx="1788989" cy="78413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/>
              <a:t>Segurança de Máquinas</a:t>
            </a:r>
          </a:p>
        </p:txBody>
      </p:sp>
      <p:sp>
        <p:nvSpPr>
          <p:cNvPr id="17" name="Paralelogramo 16">
            <a:hlinkClick r:id="rId6"/>
            <a:extLst>
              <a:ext uri="{FF2B5EF4-FFF2-40B4-BE49-F238E27FC236}">
                <a16:creationId xmlns:a16="http://schemas.microsoft.com/office/drawing/2014/main" id="{93F2DBD0-6FF9-4202-8F27-BD101942A4A9}"/>
              </a:ext>
            </a:extLst>
          </p:cNvPr>
          <p:cNvSpPr/>
          <p:nvPr/>
        </p:nvSpPr>
        <p:spPr>
          <a:xfrm>
            <a:off x="6863508" y="3002200"/>
            <a:ext cx="1788989" cy="78413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/>
              <a:t>Soluções Industriais 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1E40F91A-AB69-48B7-83E5-E7BFB724EBE5}"/>
              </a:ext>
            </a:extLst>
          </p:cNvPr>
          <p:cNvSpPr txBox="1">
            <a:spLocks/>
          </p:cNvSpPr>
          <p:nvPr/>
        </p:nvSpPr>
        <p:spPr>
          <a:xfrm>
            <a:off x="4067944" y="4077072"/>
            <a:ext cx="4150949" cy="236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 err="1">
                <a:latin typeface="Nexa Book"/>
              </a:rPr>
              <a:t>Fone</a:t>
            </a:r>
            <a:r>
              <a:rPr lang="en-US" sz="1800" dirty="0">
                <a:latin typeface="Nexa Book"/>
              </a:rPr>
              <a:t>: (41) 3242-0316</a:t>
            </a:r>
          </a:p>
          <a:p>
            <a:pPr algn="r"/>
            <a:r>
              <a:rPr lang="en-US" sz="1800" dirty="0">
                <a:latin typeface="Nexa Book"/>
              </a:rPr>
              <a:t>            (41) 3343-1574</a:t>
            </a:r>
          </a:p>
          <a:p>
            <a:pPr algn="r"/>
            <a:r>
              <a:rPr lang="en-US" sz="1800" dirty="0">
                <a:latin typeface="Nexa Book"/>
                <a:hlinkClick r:id="rId7"/>
              </a:rPr>
              <a:t>vendas@safetycontrol.ind.br</a:t>
            </a:r>
            <a:endParaRPr lang="en-US" sz="1800" dirty="0">
              <a:latin typeface="Nexa Book"/>
            </a:endParaRPr>
          </a:p>
          <a:p>
            <a:pPr algn="r"/>
            <a:endParaRPr lang="en-US" sz="1800" dirty="0">
              <a:latin typeface="Nexa Book"/>
            </a:endParaRPr>
          </a:p>
          <a:p>
            <a:pPr algn="r"/>
            <a:r>
              <a:rPr lang="en-US" sz="1800" dirty="0" err="1">
                <a:latin typeface="Nexa Book"/>
              </a:rPr>
              <a:t>Plantão</a:t>
            </a:r>
            <a:r>
              <a:rPr lang="en-US" sz="1800" dirty="0">
                <a:latin typeface="Nexa Book"/>
              </a:rPr>
              <a:t> Técnico (41) 9 9999-2300</a:t>
            </a:r>
          </a:p>
        </p:txBody>
      </p:sp>
    </p:spTree>
    <p:extLst>
      <p:ext uri="{BB962C8B-B14F-4D97-AF65-F5344CB8AC3E}">
        <p14:creationId xmlns:p14="http://schemas.microsoft.com/office/powerpoint/2010/main" val="22164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1813" t="24406" r="12367" b="30313"/>
          <a:stretch/>
        </p:blipFill>
        <p:spPr>
          <a:xfrm>
            <a:off x="323528" y="2564904"/>
            <a:ext cx="8640960" cy="29013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8496944" cy="794864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/>
              <a:t>Encontre os leitores de códigos de barras 1D</a:t>
            </a:r>
            <a:br>
              <a:rPr lang="pt-BR" sz="3200" dirty="0" smtClean="0"/>
            </a:br>
            <a:r>
              <a:rPr lang="pt-BR" sz="3200" dirty="0" smtClean="0"/>
              <a:t>no link abaixo: 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59632" y="1588394"/>
            <a:ext cx="6595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https://</a:t>
            </a:r>
            <a:r>
              <a:rPr lang="pt-BR" sz="2800" dirty="0" smtClean="0">
                <a:hlinkClick r:id="rId3"/>
              </a:rPr>
              <a:t>www.safetycontrol.ind.br/produtos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>
          <a:xfrm>
            <a:off x="3203848" y="4581128"/>
            <a:ext cx="2736304" cy="432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8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8496944" cy="794864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/>
              <a:t>Modo de leitura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Leitor </a:t>
            </a:r>
            <a:r>
              <a:rPr lang="pt-BR" sz="3200" dirty="0" smtClean="0"/>
              <a:t>laser linear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620606" y="5286953"/>
            <a:ext cx="8496944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600" b="1" dirty="0"/>
              <a:t>São modelos que permitem a leitura do código através de uma varredura. Esta varredura deverá estar com o código de barras sempre na posição horizontal.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354073"/>
            <a:ext cx="3127519" cy="34628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42719"/>
            <a:ext cx="2282769" cy="2282769"/>
          </a:xfrm>
          <a:prstGeom prst="rect">
            <a:avLst/>
          </a:prstGeom>
        </p:spPr>
      </p:pic>
      <p:sp>
        <p:nvSpPr>
          <p:cNvPr id="14" name="Listra Diagonal 13"/>
          <p:cNvSpPr/>
          <p:nvPr/>
        </p:nvSpPr>
        <p:spPr>
          <a:xfrm rot="18831967">
            <a:off x="2214512" y="2055680"/>
            <a:ext cx="2336174" cy="2245490"/>
          </a:xfrm>
          <a:prstGeom prst="diagStripe">
            <a:avLst>
              <a:gd name="adj" fmla="val 9486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79435" y="2852936"/>
            <a:ext cx="259295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B050"/>
                </a:solidFill>
              </a:rPr>
              <a:t>Good Read –</a:t>
            </a:r>
          </a:p>
          <a:p>
            <a:pPr algn="ctr"/>
            <a:r>
              <a:rPr lang="pt-BR" sz="2400" dirty="0">
                <a:solidFill>
                  <a:srgbClr val="00B050"/>
                </a:solidFill>
              </a:rPr>
              <a:t> 0123456789012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1105038" y="4853905"/>
            <a:ext cx="1007780" cy="3960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b="1" dirty="0"/>
              <a:t>DS2400 </a:t>
            </a:r>
          </a:p>
          <a:p>
            <a:pPr marL="0" indent="0">
              <a:buNone/>
            </a:pP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92176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475 0.00833 L -2.5E-6 1.48148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8496944" cy="794864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/>
              <a:t>Modo de leitura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Leitor </a:t>
            </a:r>
            <a:r>
              <a:rPr lang="pt-BR" sz="3200" dirty="0" smtClean="0"/>
              <a:t>laser </a:t>
            </a:r>
            <a:r>
              <a:rPr lang="pt-BR" sz="3200" dirty="0"/>
              <a:t>do tipo </a:t>
            </a:r>
            <a:r>
              <a:rPr lang="pt-BR" sz="3200" dirty="0" smtClean="0"/>
              <a:t>grelha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354073"/>
            <a:ext cx="3127519" cy="34628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42719"/>
            <a:ext cx="2282769" cy="228276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67" l="9653" r="100000">
                        <a14:foregroundMark x1="37066" y1="33100" x2="37066" y2="33100"/>
                        <a14:foregroundMark x1="41313" y1="34033" x2="41313" y2="34033"/>
                        <a14:foregroundMark x1="46332" y1="37529" x2="46332" y2="37529"/>
                        <a14:foregroundMark x1="50965" y1="38228" x2="50965" y2="38228"/>
                        <a14:foregroundMark x1="55212" y1="38228" x2="55212" y2="38228"/>
                        <a14:foregroundMark x1="58687" y1="39161" x2="58687" y2="39161"/>
                        <a14:foregroundMark x1="64093" y1="39860" x2="64093" y2="39860"/>
                        <a14:foregroundMark x1="68726" y1="40326" x2="68726" y2="40326"/>
                        <a14:backgroundMark x1="8108" y1="28904" x2="8108" y2="28904"/>
                        <a14:backgroundMark x1="13514" y1="27273" x2="13514" y2="27273"/>
                        <a14:backgroundMark x1="14286" y1="16550" x2="14286" y2="16550"/>
                        <a14:backgroundMark x1="28185" y1="79021" x2="28185" y2="79021"/>
                        <a14:backgroundMark x1="77220" y1="86713" x2="77220" y2="86713"/>
                        <a14:backgroundMark x1="56757" y1="94172" x2="56757" y2="941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744" y="1988840"/>
            <a:ext cx="1579001" cy="261541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79435" y="2852936"/>
            <a:ext cx="259295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B050"/>
                </a:solidFill>
              </a:rPr>
              <a:t>Good Read –</a:t>
            </a:r>
          </a:p>
          <a:p>
            <a:pPr algn="ctr"/>
            <a:r>
              <a:rPr lang="pt-BR" sz="2400" dirty="0">
                <a:solidFill>
                  <a:srgbClr val="00B050"/>
                </a:solidFill>
              </a:rPr>
              <a:t> 0123456789012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620606" y="5286953"/>
            <a:ext cx="8496944" cy="7072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600" b="1" dirty="0"/>
              <a:t>A tecnologia </a:t>
            </a:r>
            <a:r>
              <a:rPr lang="pt-BR" sz="1600" b="1" dirty="0" err="1"/>
              <a:t>Raster</a:t>
            </a:r>
            <a:r>
              <a:rPr lang="pt-BR" sz="1600" b="1" dirty="0"/>
              <a:t> possui um feixe subdividido em 8 linhas, e oferece maior campo de leituras .Pode melhorar processos onde temos variações de posições nos códigos.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1105038" y="4853905"/>
            <a:ext cx="1007780" cy="3960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b="1" dirty="0"/>
              <a:t>DS2400 </a:t>
            </a:r>
          </a:p>
          <a:p>
            <a:pPr marL="0" indent="0">
              <a:buNone/>
            </a:pP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5021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475 0.00833 L -2.5E-6 1.48148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32998">
            <a:off x="3265529" y="1588416"/>
            <a:ext cx="2573968" cy="28499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8496944" cy="794864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/>
              <a:t>Modo de leitura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Leitor </a:t>
            </a:r>
            <a:r>
              <a:rPr lang="pt-BR" sz="3200" dirty="0" smtClean="0"/>
              <a:t>laser </a:t>
            </a:r>
            <a:r>
              <a:rPr lang="pt-BR" sz="3200" dirty="0"/>
              <a:t>do tipo </a:t>
            </a:r>
            <a:r>
              <a:rPr lang="pt-BR" sz="3200" dirty="0" smtClean="0"/>
              <a:t>Grelha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67" l="9653" r="100000">
                        <a14:foregroundMark x1="37066" y1="33100" x2="37066" y2="33100"/>
                        <a14:foregroundMark x1="41313" y1="34033" x2="41313" y2="34033"/>
                        <a14:foregroundMark x1="46332" y1="37529" x2="46332" y2="37529"/>
                        <a14:foregroundMark x1="50965" y1="38228" x2="50965" y2="38228"/>
                        <a14:foregroundMark x1="55212" y1="38228" x2="55212" y2="38228"/>
                        <a14:foregroundMark x1="58687" y1="39161" x2="58687" y2="39161"/>
                        <a14:foregroundMark x1="64093" y1="39860" x2="64093" y2="39860"/>
                        <a14:foregroundMark x1="68726" y1="40326" x2="68726" y2="40326"/>
                        <a14:backgroundMark x1="8108" y1="28904" x2="8108" y2="28904"/>
                        <a14:backgroundMark x1="13514" y1="27273" x2="13514" y2="27273"/>
                        <a14:backgroundMark x1="14286" y1="16550" x2="14286" y2="16550"/>
                        <a14:backgroundMark x1="28185" y1="79021" x2="28185" y2="79021"/>
                        <a14:backgroundMark x1="77220" y1="86713" x2="77220" y2="86713"/>
                        <a14:backgroundMark x1="56757" y1="94172" x2="56757" y2="941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282066" y="2846726"/>
            <a:ext cx="2651875" cy="4392488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467544" y="5544200"/>
            <a:ext cx="8496944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600" b="1" dirty="0"/>
              <a:t>Exemplo de variação- mesmo com o código em pequenas variações (ângulos) é possível realizar leituras.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44208" y="4558527"/>
            <a:ext cx="259295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B050"/>
                </a:solidFill>
              </a:rPr>
              <a:t>Good Read –</a:t>
            </a:r>
          </a:p>
          <a:p>
            <a:pPr algn="ctr"/>
            <a:r>
              <a:rPr lang="pt-BR" sz="2400" dirty="0">
                <a:solidFill>
                  <a:srgbClr val="00B050"/>
                </a:solidFill>
              </a:rPr>
              <a:t> 0123456789012</a:t>
            </a:r>
          </a:p>
        </p:txBody>
      </p:sp>
    </p:spTree>
    <p:extLst>
      <p:ext uri="{BB962C8B-B14F-4D97-AF65-F5344CB8AC3E}">
        <p14:creationId xmlns:p14="http://schemas.microsoft.com/office/powerpoint/2010/main" val="33852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3.05556E-6 0.25 " pathEditMode="relative" rAng="0" ptsTypes="AA">
                                      <p:cBhvr>
                                        <p:cTn id="11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52120" y="1354073"/>
            <a:ext cx="3127519" cy="34628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8496944" cy="794864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/>
              <a:t>Modo de leitura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Leitor </a:t>
            </a:r>
            <a:r>
              <a:rPr lang="pt-BR" sz="3200" dirty="0" smtClean="0"/>
              <a:t>laser </a:t>
            </a:r>
            <a:r>
              <a:rPr lang="pt-BR" sz="3200" dirty="0"/>
              <a:t>do tipo </a:t>
            </a:r>
            <a:r>
              <a:rPr lang="pt-BR" sz="3200" dirty="0" smtClean="0"/>
              <a:t>espelho </a:t>
            </a:r>
            <a:r>
              <a:rPr lang="pt-BR" sz="3200" dirty="0"/>
              <a:t>o</a:t>
            </a:r>
            <a:r>
              <a:rPr lang="pt-BR" sz="3200" dirty="0" smtClean="0"/>
              <a:t>scilante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27" l="9957" r="89827">
                        <a14:foregroundMark x1="34848" y1="48268" x2="34848" y2="48268"/>
                        <a14:backgroundMark x1="33333" y1="67532" x2="33333" y2="67532"/>
                        <a14:backgroundMark x1="25758" y1="68831" x2="25758" y2="68831"/>
                        <a14:backgroundMark x1="28571" y1="75974" x2="28571" y2="75974"/>
                        <a14:backgroundMark x1="50866" y1="77706" x2="50866" y2="77706"/>
                        <a14:backgroundMark x1="70130" y1="74459" x2="70130" y2="74459"/>
                        <a14:backgroundMark x1="73810" y1="68182" x2="73810" y2="68182"/>
                        <a14:backgroundMark x1="55628" y1="69481" x2="55628" y2="69481"/>
                        <a14:backgroundMark x1="45887" y1="70130" x2="45887" y2="70130"/>
                        <a14:backgroundMark x1="39177" y1="79654" x2="39177" y2="79654"/>
                        <a14:backgroundMark x1="28571" y1="79004" x2="28571" y2="79004"/>
                        <a14:backgroundMark x1="42208" y1="69048" x2="42208" y2="69048"/>
                        <a14:backgroundMark x1="40043" y1="64935" x2="40043" y2="64935"/>
                        <a14:backgroundMark x1="48485" y1="62121" x2="48485" y2="62121"/>
                        <a14:backgroundMark x1="30519" y1="58009" x2="30519" y2="58009"/>
                        <a14:backgroundMark x1="27056" y1="56061" x2="27056" y2="56061"/>
                        <a14:backgroundMark x1="18398" y1="53680" x2="18398" y2="53680"/>
                        <a14:backgroundMark x1="24675" y1="54762" x2="24675" y2="54762"/>
                        <a14:backgroundMark x1="69264" y1="66883" x2="69264" y2="66883"/>
                        <a14:backgroundMark x1="76623" y1="64069" x2="76623" y2="64069"/>
                      </a14:backgroundRemoval>
                    </a14:imgEffect>
                  </a14:imgLayer>
                </a14:imgProps>
              </a:ext>
            </a:extLst>
          </a:blip>
          <a:srcRect l="14791" r="17604" b="29795"/>
          <a:stretch/>
        </p:blipFill>
        <p:spPr>
          <a:xfrm rot="16200000">
            <a:off x="3527885" y="4689139"/>
            <a:ext cx="1872208" cy="1944216"/>
          </a:xfrm>
          <a:prstGeom prst="rect">
            <a:avLst/>
          </a:prstGeom>
        </p:spPr>
      </p:pic>
      <p:sp>
        <p:nvSpPr>
          <p:cNvPr id="12" name="Listra Diagonal 11"/>
          <p:cNvSpPr/>
          <p:nvPr/>
        </p:nvSpPr>
        <p:spPr>
          <a:xfrm rot="2603951">
            <a:off x="3079823" y="3385272"/>
            <a:ext cx="2336174" cy="2245490"/>
          </a:xfrm>
          <a:prstGeom prst="diagStripe">
            <a:avLst>
              <a:gd name="adj" fmla="val 9486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78448" y="2732651"/>
            <a:ext cx="259295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B050"/>
                </a:solidFill>
              </a:rPr>
              <a:t>Good Read –</a:t>
            </a:r>
          </a:p>
          <a:p>
            <a:pPr algn="ctr"/>
            <a:r>
              <a:rPr lang="pt-BR" sz="2400" dirty="0">
                <a:solidFill>
                  <a:srgbClr val="00B050"/>
                </a:solidFill>
              </a:rPr>
              <a:t> 0123456789012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5244252" y="5661246"/>
            <a:ext cx="1055943" cy="3960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b="1" dirty="0" smtClean="0"/>
              <a:t>DS2400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7968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475 0.00833 L -2.5E-6 1.48148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3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05 -0.24769 L 0.00105 -0.24769 C 0.00157 -0.24213 0.00191 -0.23635 0.00243 -0.23056 C 0.00417 -0.20903 0.00226 -0.21783 0.00539 -0.20579 C 0.01025 -0.15394 0.00764 -0.18727 0.00539 -0.07639 C 0.00521 -0.06806 0.00452 -0.05996 0.00382 -0.05162 C 0.00348 -0.0463 0.00209 -0.03473 0.00105 -0.02871 C -0.00052 -0.02107 -0.00139 -0.02338 -0.00191 -0.01366 C -0.00208 -0.00787 -0.00191 -0.00209 -0.00191 0.0037 L -0.00191 0.0037 C -0.00139 -0.08149 0.00052 -0.20579 0.00105 -0.24769 Z " pathEditMode="relative" ptsTypes="AAAAAAAAAAA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60032" y="0"/>
            <a:ext cx="2376264" cy="23762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2402" y="4156993"/>
            <a:ext cx="1656184" cy="18337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3932">
            <a:off x="488746" y="2525347"/>
            <a:ext cx="1656184" cy="183374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72" l="0" r="100000">
                        <a14:foregroundMark x1="44639" y1="75352" x2="44639" y2="75352"/>
                        <a14:backgroundMark x1="5263" y1="5458" x2="5263" y2="5458"/>
                        <a14:backgroundMark x1="98441" y1="86620" x2="98441" y2="866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04">
            <a:off x="2372658" y="3534886"/>
            <a:ext cx="1656184" cy="1833747"/>
          </a:xfrm>
          <a:prstGeom prst="rect">
            <a:avLst/>
          </a:prstGeom>
        </p:spPr>
      </p:pic>
      <p:sp>
        <p:nvSpPr>
          <p:cNvPr id="9" name="Listra Diagonal 8"/>
          <p:cNvSpPr/>
          <p:nvPr/>
        </p:nvSpPr>
        <p:spPr>
          <a:xfrm rot="580913">
            <a:off x="5270018" y="4362934"/>
            <a:ext cx="1527080" cy="1579630"/>
          </a:xfrm>
          <a:prstGeom prst="diagStripe">
            <a:avLst>
              <a:gd name="adj" fmla="val 9486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Listra Diagonal 9"/>
          <p:cNvSpPr/>
          <p:nvPr/>
        </p:nvSpPr>
        <p:spPr>
          <a:xfrm rot="5055880">
            <a:off x="5543695" y="3315319"/>
            <a:ext cx="1290280" cy="1317815"/>
          </a:xfrm>
          <a:prstGeom prst="diagStripe">
            <a:avLst>
              <a:gd name="adj" fmla="val 9486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3919407" cy="1298920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/>
              <a:t>Modo de leitura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Leitor </a:t>
            </a:r>
            <a:r>
              <a:rPr lang="pt-BR" sz="3200" dirty="0" smtClean="0"/>
              <a:t>laser </a:t>
            </a:r>
            <a:r>
              <a:rPr lang="pt-BR" sz="3200" dirty="0"/>
              <a:t>do tipo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Omnidirecional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48894" y="2300905"/>
            <a:ext cx="268810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B050"/>
                </a:solidFill>
              </a:rPr>
              <a:t>3 x Good </a:t>
            </a:r>
            <a:r>
              <a:rPr lang="pt-BR" sz="2400" dirty="0">
                <a:solidFill>
                  <a:srgbClr val="00B050"/>
                </a:solidFill>
              </a:rPr>
              <a:t>Read –</a:t>
            </a:r>
          </a:p>
          <a:p>
            <a:pPr algn="ctr"/>
            <a:r>
              <a:rPr lang="pt-BR" sz="2400" dirty="0">
                <a:solidFill>
                  <a:srgbClr val="00B050"/>
                </a:solidFill>
              </a:rPr>
              <a:t> 0123456789012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84344" y="3530509"/>
            <a:ext cx="3919408" cy="19818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600" b="1" i="1" dirty="0" smtClean="0"/>
              <a:t>Os códigos de barras podem passar em qualquer posição.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600" b="1" i="1" dirty="0" smtClean="0"/>
              <a:t>O leitor se encarrega automaticamente em seu software realizar a decodificação, independente da posição.</a:t>
            </a:r>
            <a:endParaRPr lang="pt-BR" sz="1600" b="1" i="1" dirty="0"/>
          </a:p>
        </p:txBody>
      </p:sp>
      <p:sp>
        <p:nvSpPr>
          <p:cNvPr id="15" name="Retângulo 14"/>
          <p:cNvSpPr/>
          <p:nvPr/>
        </p:nvSpPr>
        <p:spPr>
          <a:xfrm>
            <a:off x="7055728" y="965787"/>
            <a:ext cx="983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DX8210</a:t>
            </a:r>
          </a:p>
        </p:txBody>
      </p:sp>
    </p:spTree>
    <p:extLst>
      <p:ext uri="{BB962C8B-B14F-4D97-AF65-F5344CB8AC3E}">
        <p14:creationId xmlns:p14="http://schemas.microsoft.com/office/powerpoint/2010/main" val="70425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08 L 0.53368 -0.0011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72622 0.0088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75035 0.0122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1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172" t="17516" r="33397" b="43437"/>
          <a:stretch/>
        </p:blipFill>
        <p:spPr>
          <a:xfrm>
            <a:off x="642788" y="1556792"/>
            <a:ext cx="7858425" cy="28083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31300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smtClean="0"/>
              <a:t>Modo de leitura</a:t>
            </a:r>
            <a:endParaRPr lang="pt-BR" sz="3200" dirty="0"/>
          </a:p>
          <a:p>
            <a:pPr algn="l"/>
            <a:r>
              <a:rPr lang="pt-B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Imagem/ </a:t>
            </a:r>
            <a:r>
              <a:rPr lang="pt-B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Omnidirecional </a:t>
            </a:r>
            <a:r>
              <a:rPr lang="pt-B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Matrix </a:t>
            </a:r>
            <a:r>
              <a:rPr lang="pt-B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120 para códigos </a:t>
            </a:r>
            <a:r>
              <a:rPr lang="pt-B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</a:t>
            </a:r>
            <a:r>
              <a:rPr lang="pt-B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DEE9BDE-37FC-4833-BEE6-E76FF59B73C5}"/>
              </a:ext>
            </a:extLst>
          </p:cNvPr>
          <p:cNvSpPr/>
          <p:nvPr/>
        </p:nvSpPr>
        <p:spPr>
          <a:xfrm>
            <a:off x="642788" y="4833704"/>
            <a:ext cx="78488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O leitor por imagem captura uma área, sendo os códigos lidos em qualquer posição, desde que o mesmo não esteja para fora do campo de visão</a:t>
            </a:r>
            <a:r>
              <a:rPr lang="pt-BR" sz="16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/>
              <a:t>Nesta ressaltamos que a linha Matrix 120 possui modelos para operar somente com códigos de barras lineares 1D.</a:t>
            </a:r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1289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27EDCC04-B649-4A80-84FD-06098A4CBF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3801"/>
          <a:stretch/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18994</TotalTime>
  <Words>267</Words>
  <Application>Microsoft Office PowerPoint</Application>
  <PresentationFormat>Apresentação na tela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Nexa Bold</vt:lpstr>
      <vt:lpstr>Nexa Book</vt:lpstr>
      <vt:lpstr>Nexa XBold</vt:lpstr>
      <vt:lpstr>Wingdings</vt:lpstr>
      <vt:lpstr>Tema do Office</vt:lpstr>
      <vt:lpstr>Apresentação do PowerPoint</vt:lpstr>
      <vt:lpstr>Encontre os leitores de códigos de barras 1D no link abaixo: </vt:lpstr>
      <vt:lpstr>Modo de leitura Leitor laser linear</vt:lpstr>
      <vt:lpstr>Modo de leitura Leitor laser do tipo grelha</vt:lpstr>
      <vt:lpstr>Modo de leitura Leitor laser do tipo Grelha</vt:lpstr>
      <vt:lpstr>Modo de leitura Leitor laser do tipo espelho oscilante</vt:lpstr>
      <vt:lpstr>Modo de leitura Leitor laser do tipo  Omnidirecional</vt:lpstr>
      <vt:lpstr>Apresentação do PowerPoint</vt:lpstr>
      <vt:lpstr>Apresentação do PowerPoint</vt:lpstr>
      <vt:lpstr>Mais Informações: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Maristela</dc:creator>
  <cp:lastModifiedBy>Halam Santos</cp:lastModifiedBy>
  <cp:revision>268</cp:revision>
  <dcterms:created xsi:type="dcterms:W3CDTF">2019-08-28T12:37:52Z</dcterms:created>
  <dcterms:modified xsi:type="dcterms:W3CDTF">2021-01-15T14:43:29Z</dcterms:modified>
</cp:coreProperties>
</file>